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62" r:id="rId9"/>
    <p:sldId id="270" r:id="rId10"/>
    <p:sldId id="272" r:id="rId11"/>
    <p:sldId id="263" r:id="rId12"/>
    <p:sldId id="264" r:id="rId13"/>
    <p:sldId id="265" r:id="rId14"/>
    <p:sldId id="271" r:id="rId15"/>
    <p:sldId id="266" r:id="rId16"/>
    <p:sldId id="267" r:id="rId17"/>
    <p:sldId id="273"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showGuides="1">
      <p:cViewPr varScale="1">
        <p:scale>
          <a:sx n="70" d="100"/>
          <a:sy n="70"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239865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5010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961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317336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766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371951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81467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39160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406845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96C1DE6-7EF1-4B86-8EBB-1B30A7FA36B0}" type="datetimeFigureOut">
              <a:rPr lang="nl-NL" smtClean="0"/>
              <a:t>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133730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96C1DE6-7EF1-4B86-8EBB-1B30A7FA36B0}" type="datetimeFigureOut">
              <a:rPr lang="nl-NL" smtClean="0"/>
              <a:t>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257942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96C1DE6-7EF1-4B86-8EBB-1B30A7FA36B0}" type="datetimeFigureOut">
              <a:rPr lang="nl-NL" smtClean="0"/>
              <a:t>8-11-2018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223025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96C1DE6-7EF1-4B86-8EBB-1B30A7FA36B0}" type="datetimeFigureOut">
              <a:rPr lang="nl-NL" smtClean="0"/>
              <a:t>8-11-2018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172103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C1DE6-7EF1-4B86-8EBB-1B30A7FA36B0}" type="datetimeFigureOut">
              <a:rPr lang="nl-NL" smtClean="0"/>
              <a:t>8-11-2018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26433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96C1DE6-7EF1-4B86-8EBB-1B30A7FA36B0}" type="datetimeFigureOut">
              <a:rPr lang="nl-NL" smtClean="0"/>
              <a:t>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370848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96C1DE6-7EF1-4B86-8EBB-1B30A7FA36B0}" type="datetimeFigureOut">
              <a:rPr lang="nl-NL" smtClean="0"/>
              <a:t>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88DC78-D779-450B-9C0F-BE7DD854ED04}" type="slidenum">
              <a:rPr lang="nl-NL" smtClean="0"/>
              <a:t>‹nr.›</a:t>
            </a:fld>
            <a:endParaRPr lang="nl-NL"/>
          </a:p>
        </p:txBody>
      </p:sp>
    </p:spTree>
    <p:extLst>
      <p:ext uri="{BB962C8B-B14F-4D97-AF65-F5344CB8AC3E}">
        <p14:creationId xmlns:p14="http://schemas.microsoft.com/office/powerpoint/2010/main" val="283141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6C1DE6-7EF1-4B86-8EBB-1B30A7FA36B0}" type="datetimeFigureOut">
              <a:rPr lang="nl-NL" smtClean="0"/>
              <a:t>8-11-2018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88DC78-D779-450B-9C0F-BE7DD854ED04}" type="slidenum">
              <a:rPr lang="nl-NL" smtClean="0"/>
              <a:t>‹nr.›</a:t>
            </a:fld>
            <a:endParaRPr lang="nl-NL"/>
          </a:p>
        </p:txBody>
      </p:sp>
    </p:spTree>
    <p:extLst>
      <p:ext uri="{BB962C8B-B14F-4D97-AF65-F5344CB8AC3E}">
        <p14:creationId xmlns:p14="http://schemas.microsoft.com/office/powerpoint/2010/main" val="240082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po.nl/zembla/07-02-2013/VARA_10130687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nl/url?sa=i&amp;rct=j&amp;q=&amp;esrc=s&amp;source=images&amp;cd=&amp;cad=rja&amp;uact=8&amp;ved=0ahUKEwiyk-blmZPNAhWB1RoKHe7FBL4QjRwIBw&amp;url=http://www.wetrecht.nl/lex-specialis/&amp;bvm=bv.123664746,d.d2s&amp;psig=AFQjCNGtEuAc4h205wSzw7C3GCOFd6dgzw&amp;ust=146529556409494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177946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Internationale verdragen</a:t>
            </a:r>
            <a:endParaRPr lang="nl-NL" dirty="0"/>
          </a:p>
        </p:txBody>
      </p:sp>
      <p:sp>
        <p:nvSpPr>
          <p:cNvPr id="3" name="Tijdelijke aanduiding voor inhoud 2"/>
          <p:cNvSpPr>
            <a:spLocks noGrp="1"/>
          </p:cNvSpPr>
          <p:nvPr>
            <p:ph idx="1"/>
          </p:nvPr>
        </p:nvSpPr>
        <p:spPr>
          <a:xfrm>
            <a:off x="527209" y="1488613"/>
            <a:ext cx="8596668" cy="3880773"/>
          </a:xfrm>
        </p:spPr>
        <p:txBody>
          <a:bodyPr>
            <a:normAutofit fontScale="85000" lnSpcReduction="20000"/>
          </a:bodyPr>
          <a:lstStyle/>
          <a:p>
            <a:r>
              <a:rPr lang="nl-NL" b="1" dirty="0"/>
              <a:t>CITES </a:t>
            </a:r>
            <a:r>
              <a:rPr lang="nl-NL" b="1" dirty="0" smtClean="0"/>
              <a:t>verdrag: </a:t>
            </a:r>
            <a:r>
              <a:rPr lang="nl-NL" dirty="0" err="1" smtClean="0"/>
              <a:t>Convention</a:t>
            </a:r>
            <a:r>
              <a:rPr lang="nl-NL" dirty="0" smtClean="0"/>
              <a:t> </a:t>
            </a:r>
            <a:r>
              <a:rPr lang="nl-NL" dirty="0"/>
              <a:t>on International Trade in </a:t>
            </a:r>
            <a:r>
              <a:rPr lang="nl-NL" dirty="0" err="1"/>
              <a:t>Endangered</a:t>
            </a:r>
            <a:r>
              <a:rPr lang="nl-NL" dirty="0"/>
              <a:t> Species of wild flora </a:t>
            </a:r>
            <a:r>
              <a:rPr lang="nl-NL" dirty="0" err="1"/>
              <a:t>and</a:t>
            </a:r>
            <a:r>
              <a:rPr lang="nl-NL" dirty="0"/>
              <a:t> fauna. </a:t>
            </a:r>
            <a:r>
              <a:rPr lang="nl-NL" dirty="0"/>
              <a:t/>
            </a:r>
            <a:br>
              <a:rPr lang="nl-NL" dirty="0"/>
            </a:br>
            <a:r>
              <a:rPr lang="nl-NL" dirty="0" smtClean="0"/>
              <a:t>CITES </a:t>
            </a:r>
            <a:r>
              <a:rPr lang="nl-NL" dirty="0"/>
              <a:t>regelt de wereldwijde handel in ongeveer 5.000 beschermde diersoorten en 30.000 </a:t>
            </a:r>
            <a:endParaRPr lang="nl-NL" dirty="0" smtClean="0"/>
          </a:p>
          <a:p>
            <a:r>
              <a:rPr lang="nl-NL" b="1" dirty="0"/>
              <a:t>Verdrag van </a:t>
            </a:r>
            <a:r>
              <a:rPr lang="nl-NL" b="1" dirty="0" smtClean="0"/>
              <a:t>Bonn:  </a:t>
            </a:r>
            <a:r>
              <a:rPr lang="nl-NL" dirty="0" smtClean="0"/>
              <a:t>Dit </a:t>
            </a:r>
            <a:r>
              <a:rPr lang="nl-NL" dirty="0"/>
              <a:t>Verdrag uit 1979 vindt haar oorsprong in de noodzaak tot bescherming van wilde dieren die geregeld landsgrenzen overschrijden. Voorbeelden hiervan zijn walvissen, trekvogels en olifanten. Het Verdrag werd in 1983 van kracht en de EU is partij.</a:t>
            </a:r>
          </a:p>
          <a:p>
            <a:pPr defTabSz="914400" eaLnBrk="0" fontAlgn="base" hangingPunct="0">
              <a:spcBef>
                <a:spcPct val="0"/>
              </a:spcBef>
              <a:spcAft>
                <a:spcPct val="0"/>
              </a:spcAft>
              <a:buClrTx/>
              <a:buSzTx/>
            </a:pPr>
            <a:endParaRPr lang="nl-NL" altLang="nl-NL" sz="2000" b="1" dirty="0" smtClean="0">
              <a:solidFill>
                <a:srgbClr val="1F4D78"/>
              </a:solidFill>
              <a:latin typeface="Calibri" panose="020F0502020204030204" pitchFamily="34"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ClrTx/>
              <a:buSzTx/>
            </a:pPr>
            <a:r>
              <a:rPr lang="nl-NL" altLang="nl-NL" sz="2000" b="1" dirty="0" smtClean="0">
                <a:solidFill>
                  <a:srgbClr val="1F4D78"/>
                </a:solidFill>
                <a:latin typeface="Calibri" panose="020F0502020204030204" pitchFamily="34" charset="0"/>
                <a:ea typeface="Times New Roman" panose="02020603050405020304" pitchFamily="18" charset="0"/>
                <a:cs typeface="Times New Roman" panose="02020603050405020304" pitchFamily="18" charset="0"/>
              </a:rPr>
              <a:t>Verdrag </a:t>
            </a:r>
            <a:r>
              <a:rPr lang="nl-NL" altLang="nl-NL" sz="2000" b="1" dirty="0">
                <a:solidFill>
                  <a:srgbClr val="1F4D78"/>
                </a:solidFill>
                <a:latin typeface="Calibri" panose="020F0502020204030204" pitchFamily="34" charset="0"/>
                <a:ea typeface="Times New Roman" panose="02020603050405020304" pitchFamily="18" charset="0"/>
                <a:cs typeface="Times New Roman" panose="02020603050405020304" pitchFamily="18" charset="0"/>
              </a:rPr>
              <a:t>van </a:t>
            </a:r>
            <a:r>
              <a:rPr lang="nl-NL" altLang="nl-NL" sz="2000" b="1" dirty="0" smtClean="0">
                <a:solidFill>
                  <a:srgbClr val="1F4D78"/>
                </a:solidFill>
                <a:latin typeface="Calibri" panose="020F0502020204030204" pitchFamily="34" charset="0"/>
                <a:ea typeface="Times New Roman" panose="02020603050405020304" pitchFamily="18" charset="0"/>
                <a:cs typeface="Times New Roman" panose="02020603050405020304" pitchFamily="18" charset="0"/>
              </a:rPr>
              <a:t>Bern: </a:t>
            </a:r>
            <a:r>
              <a:rPr lang="nl-NL" altLang="nl-N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Dit </a:t>
            </a:r>
            <a:r>
              <a:rPr lang="nl-NL" alt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Verdrag is door de Raad van Europa in september 1979 opgesteld. Het heeft als doel wilde planten en dieren (in het bijzonder bedreigde soorten) en hun natuurlijke woongebieden te beschermen. Met name wanneer onderlinge samenwerking tussen verschillende staten voor deze bescherming is vereist, is het Verdrag van belang. </a:t>
            </a:r>
            <a:endParaRPr lang="nl-NL" altLang="nl-N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buClrTx/>
              <a:buSzTx/>
            </a:pPr>
            <a:endParaRPr lang="nl-NL" altLang="nl-N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buClrTx/>
              <a:buSzTx/>
            </a:pPr>
            <a:r>
              <a:rPr lang="nl-NL" altLang="nl-N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 </a:t>
            </a:r>
            <a:r>
              <a:rPr lang="nl-NL" altLang="nl-NL" b="1" dirty="0">
                <a:solidFill>
                  <a:schemeClr val="tx1"/>
                </a:solidFill>
                <a:ea typeface="Calibri" panose="020F0502020204030204" pitchFamily="34" charset="0"/>
                <a:cs typeface="Times New Roman" panose="02020603050405020304" pitchFamily="18" charset="0"/>
              </a:rPr>
              <a:t>Vogel- en Habitatrichtlijnen</a:t>
            </a:r>
            <a:r>
              <a:rPr lang="nl-NL" alt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 vormen de instrumenten op Unieniveau ter implementatie van dit Verdrag. De geografische reikwijdte van het Verdrag is echter veel groter dan de EU en omvat alle landen van de Raad van Europa (behalve Rusland) alsmede Noord-Afrikaanse landen zoals Marokko en Tunesië</a:t>
            </a:r>
            <a:r>
              <a:rPr lang="nl-NL" altLang="nl-N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defTabSz="914400" eaLnBrk="0" fontAlgn="base" hangingPunct="0">
              <a:spcBef>
                <a:spcPct val="0"/>
              </a:spcBef>
              <a:spcAft>
                <a:spcPct val="0"/>
              </a:spcAft>
              <a:buClrTx/>
              <a:buSzTx/>
            </a:pPr>
            <a:endParaRPr lang="nl-NL" altLang="nl-NL" dirty="0">
              <a:solidFill>
                <a:schemeClr val="tx1"/>
              </a:solidFill>
            </a:endParaRPr>
          </a:p>
          <a:p>
            <a:pPr defTabSz="914400" eaLnBrk="0" fontAlgn="base" hangingPunct="0">
              <a:spcBef>
                <a:spcPct val="0"/>
              </a:spcBef>
              <a:spcAft>
                <a:spcPct val="0"/>
              </a:spcAft>
              <a:buClrTx/>
              <a:buSzTx/>
            </a:pPr>
            <a:r>
              <a:rPr lang="nl-NL" altLang="nl-NL" sz="2000" b="1" dirty="0" smtClean="0">
                <a:solidFill>
                  <a:srgbClr val="1F4D78"/>
                </a:solidFill>
                <a:latin typeface="Calibri" panose="020F0502020204030204" pitchFamily="34" charset="0"/>
                <a:ea typeface="Times New Roman" panose="02020603050405020304" pitchFamily="18" charset="0"/>
                <a:cs typeface="Times New Roman" panose="02020603050405020304" pitchFamily="18" charset="0"/>
              </a:rPr>
              <a:t>Verdrag </a:t>
            </a:r>
            <a:r>
              <a:rPr lang="nl-NL" altLang="nl-NL" sz="2000" b="1" dirty="0">
                <a:solidFill>
                  <a:srgbClr val="1F4D78"/>
                </a:solidFill>
                <a:latin typeface="Calibri" panose="020F0502020204030204" pitchFamily="34" charset="0"/>
                <a:ea typeface="Times New Roman" panose="02020603050405020304" pitchFamily="18" charset="0"/>
                <a:cs typeface="Times New Roman" panose="02020603050405020304" pitchFamily="18" charset="0"/>
              </a:rPr>
              <a:t>van </a:t>
            </a:r>
            <a:r>
              <a:rPr lang="nl-NL" altLang="nl-NL" sz="2000" b="1" dirty="0" err="1" smtClean="0">
                <a:solidFill>
                  <a:srgbClr val="1F4D78"/>
                </a:solidFill>
                <a:latin typeface="Calibri" panose="020F0502020204030204" pitchFamily="34" charset="0"/>
                <a:ea typeface="Times New Roman" panose="02020603050405020304" pitchFamily="18" charset="0"/>
                <a:cs typeface="Times New Roman" panose="02020603050405020304" pitchFamily="18" charset="0"/>
              </a:rPr>
              <a:t>Ramsar</a:t>
            </a:r>
            <a:r>
              <a:rPr lang="nl-NL" altLang="nl-NL" sz="2000" b="1" dirty="0" smtClean="0">
                <a:solidFill>
                  <a:srgbClr val="1F4D78"/>
                </a:solidFill>
                <a:latin typeface="Calibri" panose="020F0502020204030204" pitchFamily="34" charset="0"/>
                <a:ea typeface="Times New Roman" panose="02020603050405020304" pitchFamily="18" charset="0"/>
                <a:cs typeface="Times New Roman" panose="02020603050405020304" pitchFamily="18" charset="0"/>
              </a:rPr>
              <a:t>: </a:t>
            </a:r>
            <a:r>
              <a:rPr lang="nl-NL" i="1" dirty="0"/>
              <a:t>inzake watergebieden van internationale betekenis, in het bijzonder als verblijfplaats voor watervogels</a:t>
            </a:r>
            <a:endParaRPr lang="nl-NL" altLang="nl-NL" sz="2000" b="1" dirty="0">
              <a:solidFill>
                <a:srgbClr val="1F4D78"/>
              </a:solidFill>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pic>
        <p:nvPicPr>
          <p:cNvPr id="2049" name="Afbeelding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877" y="3664639"/>
            <a:ext cx="2936875" cy="3059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1" u="none" strike="noStrike" cap="none" normalizeH="0" baseline="0" dirty="0" smtClean="0">
                <a:ln>
                  <a:noFill/>
                </a:ln>
                <a:solidFill>
                  <a:srgbClr val="FFFFFF"/>
                </a:solidFill>
                <a:effectLst/>
                <a:ea typeface="Calibri" panose="020F0502020204030204" pitchFamily="34" charset="0"/>
                <a:cs typeface="Times New Roman" panose="02020603050405020304" pitchFamily="18" charset="0"/>
              </a:rPr>
              <a:t>De Conventie van </a:t>
            </a:r>
            <a:r>
              <a:rPr kumimoji="0" lang="nl-NL" altLang="nl-NL" sz="900" b="0" i="1" u="none" strike="noStrike" cap="none" normalizeH="0" baseline="0" dirty="0" err="1" smtClean="0">
                <a:ln>
                  <a:noFill/>
                </a:ln>
                <a:solidFill>
                  <a:srgbClr val="FFFFFF"/>
                </a:solidFill>
                <a:effectLst/>
                <a:ea typeface="Calibri" panose="020F0502020204030204" pitchFamily="34" charset="0"/>
                <a:cs typeface="Times New Roman" panose="02020603050405020304" pitchFamily="18" charset="0"/>
              </a:rPr>
              <a:t>Ramsar</a:t>
            </a:r>
            <a:r>
              <a:rPr kumimoji="0" lang="nl-NL" altLang="nl-NL" sz="900" b="0" i="1" u="none" strike="noStrike" cap="none" normalizeH="0" baseline="0" dirty="0" smtClean="0">
                <a:ln>
                  <a:noFill/>
                </a:ln>
                <a:solidFill>
                  <a:srgbClr val="FFFFFF"/>
                </a:solidFill>
                <a:effectLst/>
                <a:ea typeface="Calibri" panose="020F0502020204030204" pitchFamily="34" charset="0"/>
                <a:cs typeface="Times New Roman" panose="02020603050405020304" pitchFamily="18" charset="0"/>
              </a:rPr>
              <a:t> is opgesteld in de gelijknamige stad in Iran en wordt voluit de overeenkomst “inzake watergebieden van internationale betekenis, in het bijzonder als verblijfplaats voor watervogels”, genoemd. </a:t>
            </a: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440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Europees: Vogelrichtlijn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p:txBody>
      </p:sp>
      <p:sp>
        <p:nvSpPr>
          <p:cNvPr id="4" name="AutoShape 2" descr="Afbeeldingsresultaat voor blauwbors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Tracks van grauwe kiekendief 'Franz' die tijdens zes herfst- en vijf voorjaarsreizen gevolgd kon worden. Deze vogel leerde ons dat grauwe kiekendieven plaatstrouw zijn aan hun broed- en overwinteringsgebied en de belangrijkste rustgebieden onderweg. Door winddrift kunnen exacte routes tussen deze plekken van jaar tot jaar verschillen (© kaart: Werkgroep Grauwe Kiekendief)   (klik voor vergro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091" y="2345806"/>
            <a:ext cx="210502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erkgroepgrauwekiekendief.nl/images/_LEN6920grauwe%20kiekendief_kop_zomer2010-HHut_kop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081" y="2712562"/>
            <a:ext cx="5352529" cy="355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9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Europees: Habitatrichtlijn</a:t>
            </a:r>
            <a:endParaRPr lang="nl-NL" dirty="0"/>
          </a:p>
        </p:txBody>
      </p:sp>
      <p:sp>
        <p:nvSpPr>
          <p:cNvPr id="3" name="Tijdelijke aanduiding voor inhoud 2"/>
          <p:cNvSpPr>
            <a:spLocks noGrp="1"/>
          </p:cNvSpPr>
          <p:nvPr>
            <p:ph idx="1"/>
          </p:nvPr>
        </p:nvSpPr>
        <p:spPr>
          <a:xfrm>
            <a:off x="2133598" y="1484785"/>
            <a:ext cx="6347714" cy="3880773"/>
          </a:xfrm>
        </p:spPr>
        <p:txBody>
          <a:bodyPr/>
          <a:lstStyle/>
          <a:p>
            <a:r>
              <a:rPr lang="nl-NL" dirty="0" smtClean="0"/>
              <a:t>Beschermd unieke (</a:t>
            </a:r>
            <a:r>
              <a:rPr lang="nl-NL" dirty="0" err="1" smtClean="0"/>
              <a:t>europese</a:t>
            </a:r>
            <a:r>
              <a:rPr lang="nl-NL" dirty="0" smtClean="0"/>
              <a:t>) </a:t>
            </a:r>
            <a:r>
              <a:rPr lang="nl-NL" dirty="0" err="1" smtClean="0"/>
              <a:t>habitats</a:t>
            </a:r>
            <a:r>
              <a:rPr lang="nl-NL" dirty="0" smtClean="0"/>
              <a:t> </a:t>
            </a:r>
            <a:endParaRPr lang="nl-NL" dirty="0"/>
          </a:p>
        </p:txBody>
      </p:sp>
      <p:pic>
        <p:nvPicPr>
          <p:cNvPr id="6146" name="Picture 2" descr="http://www.refdag.nl/polopoly_fs/kwelders_1_516884!image/4100330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5" y="1930400"/>
            <a:ext cx="7283377" cy="483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9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3600" y="609600"/>
            <a:ext cx="7850833" cy="1320800"/>
          </a:xfrm>
        </p:spPr>
        <p:txBody>
          <a:bodyPr>
            <a:normAutofit fontScale="90000"/>
          </a:bodyPr>
          <a:lstStyle/>
          <a:p>
            <a:r>
              <a:rPr lang="nl-NL" b="1" dirty="0" smtClean="0"/>
              <a:t>Europese richtlijnen komt terug in Nederland als Natuurbeschermingswet</a:t>
            </a:r>
            <a:endParaRPr lang="nl-NL" b="1" dirty="0"/>
          </a:p>
        </p:txBody>
      </p:sp>
      <p:sp>
        <p:nvSpPr>
          <p:cNvPr id="3" name="Tijdelijke aanduiding voor inhoud 2"/>
          <p:cNvSpPr>
            <a:spLocks noGrp="1"/>
          </p:cNvSpPr>
          <p:nvPr>
            <p:ph idx="1"/>
          </p:nvPr>
        </p:nvSpPr>
        <p:spPr>
          <a:xfrm>
            <a:off x="1981200" y="1988840"/>
            <a:ext cx="8229600" cy="4183677"/>
          </a:xfrm>
        </p:spPr>
        <p:txBody>
          <a:bodyPr>
            <a:normAutofit/>
          </a:bodyPr>
          <a:lstStyle/>
          <a:p>
            <a:r>
              <a:rPr lang="nl-NL" sz="3600" dirty="0"/>
              <a:t>Bescherming gebieden vanwege hun grote natuurwetenschappelijke waarde</a:t>
            </a:r>
          </a:p>
          <a:p>
            <a:r>
              <a:rPr lang="nl-NL" sz="3600" dirty="0"/>
              <a:t>Bescherming landschapsgezichten vanwege hun unieke </a:t>
            </a:r>
            <a:r>
              <a:rPr lang="nl-NL" sz="3600" dirty="0" err="1"/>
              <a:t>beeldbepalen-de</a:t>
            </a:r>
            <a:r>
              <a:rPr lang="nl-NL" sz="3600" dirty="0"/>
              <a:t> patroon</a:t>
            </a:r>
            <a:endParaRPr lang="nl-NL" sz="3600" dirty="0"/>
          </a:p>
        </p:txBody>
      </p:sp>
    </p:spTree>
    <p:extLst>
      <p:ext uri="{BB962C8B-B14F-4D97-AF65-F5344CB8AC3E}">
        <p14:creationId xmlns:p14="http://schemas.microsoft.com/office/powerpoint/2010/main" val="183954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http://www.clo.nl/sites/default/files/infographics/1483_006g_clo_04_n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858" y="95534"/>
            <a:ext cx="7486144" cy="6517100"/>
          </a:xfrm>
          <a:prstGeom prst="rect">
            <a:avLst/>
          </a:prstGeom>
          <a:noFill/>
          <a:ln>
            <a:noFill/>
          </a:ln>
        </p:spPr>
      </p:pic>
    </p:spTree>
    <p:extLst>
      <p:ext uri="{BB962C8B-B14F-4D97-AF65-F5344CB8AC3E}">
        <p14:creationId xmlns:p14="http://schemas.microsoft.com/office/powerpoint/2010/main" val="145626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BELANGRIJKSTE MIDDELEN</a:t>
            </a:r>
            <a:endParaRPr lang="nl-NL" b="1" dirty="0"/>
          </a:p>
        </p:txBody>
      </p:sp>
      <p:sp>
        <p:nvSpPr>
          <p:cNvPr id="3" name="Tijdelijke aanduiding voor inhoud 2"/>
          <p:cNvSpPr>
            <a:spLocks noGrp="1"/>
          </p:cNvSpPr>
          <p:nvPr>
            <p:ph idx="1"/>
          </p:nvPr>
        </p:nvSpPr>
        <p:spPr/>
        <p:txBody>
          <a:bodyPr>
            <a:normAutofit lnSpcReduction="10000"/>
          </a:bodyPr>
          <a:lstStyle/>
          <a:p>
            <a:endParaRPr lang="nl-NL" dirty="0" smtClean="0"/>
          </a:p>
          <a:p>
            <a:r>
              <a:rPr lang="nl-NL" sz="2800" dirty="0"/>
              <a:t>Wettelijke bescherming </a:t>
            </a:r>
            <a:r>
              <a:rPr lang="nl-NL" sz="2800" dirty="0" err="1"/>
              <a:t>Natura</a:t>
            </a:r>
            <a:r>
              <a:rPr lang="nl-NL" sz="2800" dirty="0"/>
              <a:t> 2000 – gebieden (Habitat- en Vogelrichtlijngebieden)</a:t>
            </a:r>
          </a:p>
          <a:p>
            <a:r>
              <a:rPr lang="nl-NL" sz="2800" dirty="0"/>
              <a:t>Wettelijke bescherming overige Natuurmonumenten</a:t>
            </a:r>
          </a:p>
          <a:p>
            <a:r>
              <a:rPr lang="nl-NL" sz="2800" dirty="0"/>
              <a:t>Opstellen natuurbeleidsplan</a:t>
            </a:r>
          </a:p>
          <a:p>
            <a:r>
              <a:rPr lang="nl-NL" sz="2800" dirty="0" smtClean="0"/>
              <a:t>Structuurvisie </a:t>
            </a:r>
            <a:r>
              <a:rPr lang="nl-NL" sz="2800" dirty="0"/>
              <a:t>natuur en landschap</a:t>
            </a:r>
          </a:p>
          <a:p>
            <a:r>
              <a:rPr lang="nl-NL" sz="2800" dirty="0"/>
              <a:t>Vergunningstelsel</a:t>
            </a:r>
            <a:endParaRPr lang="nl-NL" sz="2800" dirty="0"/>
          </a:p>
        </p:txBody>
      </p:sp>
    </p:spTree>
    <p:extLst>
      <p:ext uri="{BB962C8B-B14F-4D97-AF65-F5344CB8AC3E}">
        <p14:creationId xmlns:p14="http://schemas.microsoft.com/office/powerpoint/2010/main" val="423688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734" y="609600"/>
            <a:ext cx="3113616" cy="1320800"/>
          </a:xfrm>
        </p:spPr>
        <p:txBody>
          <a:bodyPr>
            <a:normAutofit fontScale="90000"/>
          </a:bodyPr>
          <a:lstStyle/>
          <a:p>
            <a:r>
              <a:rPr lang="nl-NL" dirty="0" smtClean="0"/>
              <a:t>Welke gebieden hebben we in </a:t>
            </a:r>
            <a:r>
              <a:rPr lang="nl-NL" dirty="0" err="1" smtClean="0"/>
              <a:t>nederland</a:t>
            </a:r>
            <a:r>
              <a:rPr lang="nl-NL" dirty="0" smtClean="0"/>
              <a:t>?</a:t>
            </a:r>
            <a:endParaRPr lang="nl-NL" dirty="0"/>
          </a:p>
        </p:txBody>
      </p:sp>
      <p:sp>
        <p:nvSpPr>
          <p:cNvPr id="4" name="Tijdelijke aanduiding voor inhoud 3"/>
          <p:cNvSpPr>
            <a:spLocks noGrp="1"/>
          </p:cNvSpPr>
          <p:nvPr>
            <p:ph idx="1"/>
          </p:nvPr>
        </p:nvSpPr>
        <p:spPr/>
        <p:txBody>
          <a:bodyPr/>
          <a:lstStyle/>
          <a:p>
            <a:endParaRPr lang="nl-NL"/>
          </a:p>
        </p:txBody>
      </p:sp>
      <p:pic>
        <p:nvPicPr>
          <p:cNvPr id="6146" name="Picture 2" descr="https://www.clo.nl/sites/default/files/infographics/1425_001k_clo_01_n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00" y="228599"/>
            <a:ext cx="7574934" cy="656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9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Wet natuurbescherming</a:t>
            </a:r>
            <a:endParaRPr lang="nl-NL" dirty="0"/>
          </a:p>
        </p:txBody>
      </p:sp>
      <p:sp>
        <p:nvSpPr>
          <p:cNvPr id="3" name="Tijdelijke aanduiding voor inhoud 2"/>
          <p:cNvSpPr>
            <a:spLocks noGrp="1"/>
          </p:cNvSpPr>
          <p:nvPr>
            <p:ph idx="1"/>
          </p:nvPr>
        </p:nvSpPr>
        <p:spPr/>
        <p:txBody>
          <a:bodyPr/>
          <a:lstStyle/>
          <a:p>
            <a:r>
              <a:rPr lang="nl-NL" dirty="0" smtClean="0"/>
              <a:t>Belangrijkste onderdelen:</a:t>
            </a:r>
          </a:p>
          <a:p>
            <a:r>
              <a:rPr lang="nl-NL" dirty="0" smtClean="0"/>
              <a:t>Soortenbescherming/vergunning e.d.</a:t>
            </a:r>
          </a:p>
          <a:p>
            <a:r>
              <a:rPr lang="nl-NL" dirty="0" smtClean="0"/>
              <a:t>Bescherming van bos/houtopstanden</a:t>
            </a:r>
          </a:p>
          <a:p>
            <a:r>
              <a:rPr lang="nl-NL" dirty="0" smtClean="0"/>
              <a:t>Jacht</a:t>
            </a:r>
            <a:endParaRPr lang="nl-NL" dirty="0"/>
          </a:p>
        </p:txBody>
      </p:sp>
    </p:spTree>
    <p:extLst>
      <p:ext uri="{BB962C8B-B14F-4D97-AF65-F5344CB8AC3E}">
        <p14:creationId xmlns:p14="http://schemas.microsoft.com/office/powerpoint/2010/main" val="93429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Soortenbeschermen</a:t>
            </a:r>
            <a:r>
              <a:rPr lang="nl-NL" dirty="0" smtClean="0"/>
              <a:t>? </a:t>
            </a:r>
            <a:endParaRPr lang="nl-NL" dirty="0"/>
          </a:p>
        </p:txBody>
      </p:sp>
      <p:sp>
        <p:nvSpPr>
          <p:cNvPr id="3" name="Tijdelijke aanduiding voor inhoud 2"/>
          <p:cNvSpPr>
            <a:spLocks noGrp="1"/>
          </p:cNvSpPr>
          <p:nvPr>
            <p:ph idx="1"/>
          </p:nvPr>
        </p:nvSpPr>
        <p:spPr/>
        <p:txBody>
          <a:bodyPr/>
          <a:lstStyle/>
          <a:p>
            <a:r>
              <a:rPr lang="nl-NL" dirty="0" smtClean="0"/>
              <a:t>Goede zaak?</a:t>
            </a:r>
          </a:p>
          <a:p>
            <a:r>
              <a:rPr lang="nl-NL" dirty="0" smtClean="0"/>
              <a:t>Herintroductie van de bever-otter e.d.?</a:t>
            </a:r>
          </a:p>
          <a:p>
            <a:endParaRPr lang="nl-NL" dirty="0"/>
          </a:p>
          <a:p>
            <a:r>
              <a:rPr lang="nl-NL" dirty="0">
                <a:hlinkClick r:id="rId2"/>
              </a:rPr>
              <a:t>http://www.npo.nl/zembla/07-02-2013/VARA_101306871</a:t>
            </a:r>
            <a:endParaRPr lang="nl-NL" dirty="0"/>
          </a:p>
          <a:p>
            <a:endParaRPr lang="nl-NL" dirty="0"/>
          </a:p>
        </p:txBody>
      </p:sp>
    </p:spTree>
    <p:extLst>
      <p:ext uri="{BB962C8B-B14F-4D97-AF65-F5344CB8AC3E}">
        <p14:creationId xmlns:p14="http://schemas.microsoft.com/office/powerpoint/2010/main" val="183163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smtClean="0"/>
              <a:t>Vanaf paragraaf 4.4</a:t>
            </a:r>
            <a:endParaRPr lang="nl-NL" dirty="0"/>
          </a:p>
        </p:txBody>
      </p:sp>
    </p:spTree>
    <p:extLst>
      <p:ext uri="{BB962C8B-B14F-4D97-AF65-F5344CB8AC3E}">
        <p14:creationId xmlns:p14="http://schemas.microsoft.com/office/powerpoint/2010/main" val="360128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 uit balans</a:t>
            </a:r>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995989" y="1542198"/>
            <a:ext cx="9672011" cy="5117554"/>
          </a:xfrm>
          <a:prstGeom prst="rect">
            <a:avLst/>
          </a:prstGeom>
        </p:spPr>
      </p:pic>
    </p:spTree>
    <p:extLst>
      <p:ext uri="{BB962C8B-B14F-4D97-AF65-F5344CB8AC3E}">
        <p14:creationId xmlns:p14="http://schemas.microsoft.com/office/powerpoint/2010/main" val="395127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Boerenlandvogels in Nede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60" y="609600"/>
            <a:ext cx="9642247" cy="594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7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9533466" cy="1320800"/>
          </a:xfrm>
        </p:spPr>
        <p:txBody>
          <a:bodyPr/>
          <a:lstStyle/>
          <a:p>
            <a:r>
              <a:rPr lang="nl-NL" dirty="0" smtClean="0"/>
              <a:t>Natuur te beschermen: Rode lijst</a:t>
            </a:r>
            <a:endParaRPr lang="nl-NL" dirty="0"/>
          </a:p>
        </p:txBody>
      </p:sp>
      <p:sp>
        <p:nvSpPr>
          <p:cNvPr id="3" name="Tijdelijke aanduiding voor inhoud 2"/>
          <p:cNvSpPr>
            <a:spLocks noGrp="1"/>
          </p:cNvSpPr>
          <p:nvPr>
            <p:ph idx="1"/>
          </p:nvPr>
        </p:nvSpPr>
        <p:spPr>
          <a:xfrm>
            <a:off x="677334" y="1758807"/>
            <a:ext cx="8596668" cy="3880773"/>
          </a:xfrm>
        </p:spPr>
        <p:txBody>
          <a:bodyPr>
            <a:normAutofit/>
          </a:bodyPr>
          <a:lstStyle/>
          <a:p>
            <a:r>
              <a:rPr lang="nl-NL" dirty="0"/>
              <a:t>Een Rode lijst is een overzicht van soorten die uit Nederland zijn verdwenen of dreigen te verdwijnen</a:t>
            </a:r>
            <a:r>
              <a:rPr lang="nl-NL" dirty="0" smtClean="0"/>
              <a:t>.</a:t>
            </a:r>
          </a:p>
          <a:p>
            <a:pPr marL="0" indent="0">
              <a:buNone/>
            </a:pPr>
            <a:r>
              <a:rPr lang="nl-NL" dirty="0" smtClean="0"/>
              <a:t>Statussen: </a:t>
            </a:r>
          </a:p>
          <a:p>
            <a:r>
              <a:rPr lang="nl-NL" dirty="0" smtClean="0"/>
              <a:t>verdwenen </a:t>
            </a:r>
            <a:r>
              <a:rPr lang="nl-NL" dirty="0"/>
              <a:t>uit </a:t>
            </a:r>
            <a:r>
              <a:rPr lang="nl-NL" dirty="0" smtClean="0"/>
              <a:t>Nederland</a:t>
            </a:r>
          </a:p>
          <a:p>
            <a:r>
              <a:rPr lang="nl-NL" dirty="0" smtClean="0"/>
              <a:t>ernstig bedreigd</a:t>
            </a:r>
          </a:p>
          <a:p>
            <a:r>
              <a:rPr lang="nl-NL" dirty="0" smtClean="0"/>
              <a:t>Bedreigd</a:t>
            </a:r>
          </a:p>
          <a:p>
            <a:r>
              <a:rPr lang="nl-NL" dirty="0" smtClean="0"/>
              <a:t>Kwetsbaar</a:t>
            </a:r>
            <a:endParaRPr lang="nl-NL" dirty="0"/>
          </a:p>
          <a:p>
            <a:r>
              <a:rPr lang="nl-NL" dirty="0" smtClean="0"/>
              <a:t>Gevoelig</a:t>
            </a:r>
            <a:endParaRPr lang="nl-NL" dirty="0"/>
          </a:p>
        </p:txBody>
      </p:sp>
      <p:pic>
        <p:nvPicPr>
          <p:cNvPr id="5" name="Afbeelding 4"/>
          <p:cNvPicPr>
            <a:picLocks noChangeAspect="1"/>
          </p:cNvPicPr>
          <p:nvPr/>
        </p:nvPicPr>
        <p:blipFill>
          <a:blip r:embed="rId2"/>
          <a:stretch>
            <a:fillRect/>
          </a:stretch>
        </p:blipFill>
        <p:spPr>
          <a:xfrm>
            <a:off x="4975668" y="2650114"/>
            <a:ext cx="6438900" cy="3857625"/>
          </a:xfrm>
          <a:prstGeom prst="rect">
            <a:avLst/>
          </a:prstGeom>
        </p:spPr>
      </p:pic>
      <p:sp>
        <p:nvSpPr>
          <p:cNvPr id="9" name="AutoShape 8" descr="Argusvlinder (Lasiommata mege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88" name="Picture 16" descr="Afbeeldingsresultaat voor aardbeivlinder"/>
          <p:cNvPicPr>
            <a:picLocks noChangeAspect="1" noChangeArrowheads="1"/>
          </p:cNvPicPr>
          <p:nvPr/>
        </p:nvPicPr>
        <p:blipFill rotWithShape="1">
          <a:blip r:embed="rId3">
            <a:extLst>
              <a:ext uri="{28A0092B-C50C-407E-A947-70E740481C1C}">
                <a14:useLocalDpi xmlns:a14="http://schemas.microsoft.com/office/drawing/2010/main" val="0"/>
              </a:ext>
            </a:extLst>
          </a:blip>
          <a:srcRect l="24429" t="17091" r="11329" b="18182"/>
          <a:stretch/>
        </p:blipFill>
        <p:spPr bwMode="auto">
          <a:xfrm>
            <a:off x="1955340" y="4976182"/>
            <a:ext cx="2533533" cy="170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7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Oorzaken: Versnippering</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Versnippering</a:t>
            </a:r>
          </a:p>
          <a:p>
            <a:endParaRPr lang="nl-NL" dirty="0" smtClean="0"/>
          </a:p>
          <a:p>
            <a:pPr marL="0" indent="0">
              <a:buNone/>
            </a:pPr>
            <a:r>
              <a:rPr lang="nl-NL" dirty="0"/>
              <a:t>1 </a:t>
            </a:r>
            <a:r>
              <a:rPr lang="nl-NL" b="1" dirty="0"/>
              <a:t>Kerngebied</a:t>
            </a:r>
            <a:r>
              <a:rPr lang="nl-NL" dirty="0"/>
              <a:t>. Dit is een gebied dat groot genoeg is om een populatie van voldoende voedsel te voorzien en om een populatie zich succesvol te laten voortplanten. De populatie kan er daarom duurzaam in stand blijven. </a:t>
            </a:r>
          </a:p>
          <a:p>
            <a:pPr marL="0" indent="0">
              <a:buNone/>
            </a:pPr>
            <a:r>
              <a:rPr lang="nl-NL" dirty="0"/>
              <a:t>2 </a:t>
            </a:r>
            <a:r>
              <a:rPr lang="nl-NL" b="1" dirty="0"/>
              <a:t>Bufferzone</a:t>
            </a:r>
            <a:r>
              <a:rPr lang="nl-NL" dirty="0"/>
              <a:t>. Dit is het gebied rondom een kerngebied. Het neutraliseert nadelige milieu-invloeden van buiten het kerngebied. </a:t>
            </a:r>
          </a:p>
          <a:p>
            <a:pPr marL="0" indent="0">
              <a:buNone/>
            </a:pPr>
            <a:r>
              <a:rPr lang="nl-NL" dirty="0"/>
              <a:t>3 </a:t>
            </a:r>
            <a:r>
              <a:rPr lang="nl-NL" b="1" dirty="0"/>
              <a:t>Verbindingszone</a:t>
            </a:r>
            <a:r>
              <a:rPr lang="nl-NL" dirty="0"/>
              <a:t>. Dit is het gebied waarlangs planten en dieren zich kunnen verplaatsen of verspreiden. Hierdoor kunnen individuen van de ene populatie met een andere populatie in contact komen en zich voortplanten. Ook kunnen ze van zomer- naar winterbiotoop trekken. Zo’n verbindingszone geeft mogelijkheden voor dekking, voedsel of oriëntatie (vleermuizen bijvoorbeeld verdwalen in een leeg landschap). </a:t>
            </a:r>
          </a:p>
          <a:p>
            <a:pPr marL="0" indent="0">
              <a:buNone/>
            </a:pPr>
            <a:r>
              <a:rPr lang="nl-NL" dirty="0"/>
              <a:t>4 </a:t>
            </a:r>
            <a:r>
              <a:rPr lang="nl-NL" b="1" dirty="0"/>
              <a:t>Stepping-</a:t>
            </a:r>
            <a:r>
              <a:rPr lang="nl-NL" b="1" dirty="0" err="1"/>
              <a:t>stones</a:t>
            </a:r>
            <a:r>
              <a:rPr lang="nl-NL" b="1" dirty="0"/>
              <a:t> </a:t>
            </a:r>
            <a:r>
              <a:rPr lang="nl-NL" dirty="0"/>
              <a:t>(letterlijk: stapstenen). Dit zijn kleinere natuurgebiedjes in een verbindingszone. Soorten vestigen zich er en kunnen zich voortplanten. De grootte van het gebied is echter onvoldoende om de populatie duurzaam in stand te houden. Wel spelen stapstenen een rol in de uitwisseling </a:t>
            </a:r>
            <a:endParaRPr lang="nl-NL" dirty="0" smtClean="0"/>
          </a:p>
          <a:p>
            <a:endParaRPr lang="nl-NL" dirty="0"/>
          </a:p>
        </p:txBody>
      </p:sp>
      <p:pic>
        <p:nvPicPr>
          <p:cNvPr id="5" name="Afbeelding 4"/>
          <p:cNvPicPr>
            <a:picLocks noChangeAspect="1"/>
          </p:cNvPicPr>
          <p:nvPr/>
        </p:nvPicPr>
        <p:blipFill>
          <a:blip r:embed="rId2"/>
          <a:stretch>
            <a:fillRect/>
          </a:stretch>
        </p:blipFill>
        <p:spPr>
          <a:xfrm>
            <a:off x="7466685" y="206931"/>
            <a:ext cx="4546120" cy="2537156"/>
          </a:xfrm>
          <a:prstGeom prst="rect">
            <a:avLst/>
          </a:prstGeom>
        </p:spPr>
      </p:pic>
    </p:spTree>
    <p:extLst>
      <p:ext uri="{BB962C8B-B14F-4D97-AF65-F5344CB8AC3E}">
        <p14:creationId xmlns:p14="http://schemas.microsoft.com/office/powerpoint/2010/main" val="380585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098" name="Picture 2" descr="https://images1.persgroep.net/rcs/5X5XJn4BkxaoVDMNuFyWoDn97HM/diocontent/70091318/_crop/0/0/900/634/_fitwidth/581?appId=e9b4e2a1869038ffcaf318a6d1463b0b&amp;quality=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57" y="460664"/>
            <a:ext cx="8392680" cy="590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6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122" name="Picture 2" descr="https://www.clo.nl/sites/default/files/infographics/2051_005g_clo_12_n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388" y="152171"/>
            <a:ext cx="7844857" cy="670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1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http://www.wetrecht.nl/wp-content/uploads/2012/04/hierarchie-wetgeving-lex-superior1.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6848" y="477671"/>
            <a:ext cx="5165450" cy="6380329"/>
          </a:xfrm>
          <a:prstGeom prst="rect">
            <a:avLst/>
          </a:prstGeom>
          <a:noFill/>
          <a:ln>
            <a:noFill/>
          </a:ln>
        </p:spPr>
      </p:pic>
    </p:spTree>
    <p:extLst>
      <p:ext uri="{BB962C8B-B14F-4D97-AF65-F5344CB8AC3E}">
        <p14:creationId xmlns:p14="http://schemas.microsoft.com/office/powerpoint/2010/main" val="627520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TotalTime>
  <Words>358</Words>
  <Application>Microsoft Office PowerPoint</Application>
  <PresentationFormat>Breedbeeld</PresentationFormat>
  <Paragraphs>51</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Times New Roman</vt:lpstr>
      <vt:lpstr>Trebuchet MS</vt:lpstr>
      <vt:lpstr>Wingdings 3</vt:lpstr>
      <vt:lpstr>Facet</vt:lpstr>
      <vt:lpstr>PowerPoint-presentatie</vt:lpstr>
      <vt:lpstr>PowerPoint-presentatie</vt:lpstr>
      <vt:lpstr>Natuur uit balans</vt:lpstr>
      <vt:lpstr>PowerPoint-presentatie</vt:lpstr>
      <vt:lpstr>Natuur te beschermen: Rode lijst</vt:lpstr>
      <vt:lpstr>Oorzaken: Versnippering</vt:lpstr>
      <vt:lpstr>PowerPoint-presentatie</vt:lpstr>
      <vt:lpstr>PowerPoint-presentatie</vt:lpstr>
      <vt:lpstr>PowerPoint-presentatie</vt:lpstr>
      <vt:lpstr>Internationale verdragen</vt:lpstr>
      <vt:lpstr>Europees: Vogelrichtlijn</vt:lpstr>
      <vt:lpstr>Europees: Habitatrichtlijn</vt:lpstr>
      <vt:lpstr>Europese richtlijnen komt terug in Nederland als Natuurbeschermingswet</vt:lpstr>
      <vt:lpstr>PowerPoint-presentatie</vt:lpstr>
      <vt:lpstr>BELANGRIJKSTE MIDDELEN</vt:lpstr>
      <vt:lpstr>Welke gebieden hebben we in nederland?</vt:lpstr>
      <vt:lpstr>Wet natuurbescherming</vt:lpstr>
      <vt:lpstr>Soortenbeschermen?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Toine van de Sande</dc:creator>
  <cp:lastModifiedBy>Toine van de Sande</cp:lastModifiedBy>
  <cp:revision>5</cp:revision>
  <dcterms:created xsi:type="dcterms:W3CDTF">2018-11-08T15:57:32Z</dcterms:created>
  <dcterms:modified xsi:type="dcterms:W3CDTF">2018-11-08T16:54:56Z</dcterms:modified>
</cp:coreProperties>
</file>